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3925" autoAdjust="0"/>
  </p:normalViewPr>
  <p:slideViewPr>
    <p:cSldViewPr snapToGrid="0" snapToObjects="1">
      <p:cViewPr varScale="1">
        <p:scale>
          <a:sx n="39" d="100"/>
          <a:sy n="39" d="100"/>
        </p:scale>
        <p:origin x="-3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4BF0-4B29-1E42-8454-991116B537B6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666CB-ABB9-294E-A3A6-83D2E9AB7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noProof="0" dirty="0" smtClean="0"/>
              <a:t>Atraer/</a:t>
            </a:r>
            <a:r>
              <a:rPr lang="es-ES_tradnl" b="1" baseline="0" noProof="0" dirty="0" smtClean="0"/>
              <a:t> Comprometer</a:t>
            </a:r>
            <a:endParaRPr lang="es-ES_tradnl" b="1" noProof="0" dirty="0" smtClean="0"/>
          </a:p>
          <a:p>
            <a:endParaRPr lang="es-ES_tradnl" noProof="0" dirty="0" smtClean="0"/>
          </a:p>
          <a:p>
            <a:r>
              <a:rPr lang="es-ES_tradnl" noProof="0" dirty="0" smtClean="0"/>
              <a:t>Muestre el video de </a:t>
            </a:r>
            <a:r>
              <a:rPr lang="es-ES_tradnl" noProof="0" dirty="0" err="1" smtClean="0"/>
              <a:t>Susan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Pinker</a:t>
            </a:r>
            <a:r>
              <a:rPr lang="es-ES_tradnl" baseline="0" noProof="0" dirty="0" smtClean="0"/>
              <a:t> acerca de las relación de las relaciones sociales y la longevidad: </a:t>
            </a:r>
            <a:r>
              <a:rPr lang="es-ES_tradnl" baseline="0" noProof="0" dirty="0" err="1" smtClean="0"/>
              <a:t>https</a:t>
            </a:r>
            <a:r>
              <a:rPr lang="es-ES_tradnl" baseline="0" noProof="0" dirty="0" smtClean="0"/>
              <a:t>://</a:t>
            </a:r>
            <a:r>
              <a:rPr lang="es-ES_tradnl" baseline="0" noProof="0" dirty="0" err="1" smtClean="0"/>
              <a:t>www.ted.com</a:t>
            </a:r>
            <a:r>
              <a:rPr lang="es-ES_tradnl" baseline="0" noProof="0" dirty="0" smtClean="0"/>
              <a:t>/</a:t>
            </a:r>
            <a:r>
              <a:rPr lang="es-ES_tradnl" baseline="0" noProof="0" dirty="0" err="1" smtClean="0"/>
              <a:t>talks</a:t>
            </a:r>
            <a:r>
              <a:rPr lang="es-ES_tradnl" baseline="0" noProof="0" dirty="0" smtClean="0"/>
              <a:t>/susan_pinker_the_secret_to_living_longer_may_be_your_social_life#t-347143</a:t>
            </a:r>
          </a:p>
          <a:p>
            <a:endParaRPr lang="es-ES_tradnl" baseline="0" noProof="0" dirty="0" smtClean="0"/>
          </a:p>
          <a:p>
            <a:r>
              <a:rPr lang="es-ES_tradnl" baseline="0" noProof="0" dirty="0" smtClean="0"/>
              <a:t>Opción: pause el video a las 0:45, antes de empezar el video. Pregúnteles a los participantes: ¿cuáles crees que sean los predictores más s</a:t>
            </a:r>
            <a:r>
              <a:rPr lang="es-ES_tradnl" baseline="0" noProof="0" dirty="0" smtClean="0"/>
              <a:t>ó</a:t>
            </a:r>
            <a:r>
              <a:rPr lang="es-ES_tradnl" baseline="0" noProof="0" dirty="0" smtClean="0"/>
              <a:t>lidos  de una larga vida? ¿Dieta? ¿Ejercicio? ¿Dejar de fumar? Tome las respuestas y escríbalas, y luego comience el video nuevamente.</a:t>
            </a:r>
          </a:p>
          <a:p>
            <a:endParaRPr lang="es-ES_tradnl" baseline="0" noProof="0" dirty="0" smtClean="0"/>
          </a:p>
          <a:p>
            <a:r>
              <a:rPr lang="es-ES_tradnl" baseline="0" noProof="0" dirty="0" smtClean="0"/>
              <a:t>Considerando esta investigación, ¿qué significa eso sobre la importancia de la comunidad? ¿Siente que está invirtiendo la cantidad correcta de tiempo y esfuerzo en sus comunidades?</a:t>
            </a:r>
          </a:p>
          <a:p>
            <a:endParaRPr lang="es-ES_tradnl" baseline="0" noProof="0" dirty="0" smtClean="0"/>
          </a:p>
          <a:p>
            <a:r>
              <a:rPr lang="es-ES_tradnl" baseline="0" noProof="0" dirty="0" smtClean="0"/>
              <a:t>Exploremos la comunidad a través de la investigación del antropólogo </a:t>
            </a:r>
            <a:r>
              <a:rPr lang="es-ES_tradnl" baseline="0" noProof="0" dirty="0" err="1" smtClean="0"/>
              <a:t>Robin</a:t>
            </a:r>
            <a:r>
              <a:rPr lang="es-ES_tradnl" baseline="0" noProof="0" dirty="0" smtClean="0"/>
              <a:t> </a:t>
            </a:r>
            <a:r>
              <a:rPr lang="es-ES_tradnl" baseline="0" noProof="0" dirty="0" err="1" smtClean="0"/>
              <a:t>Dunbar</a:t>
            </a:r>
            <a:r>
              <a:rPr lang="es-ES_tradnl" baseline="0" noProof="0" dirty="0" smtClean="0"/>
              <a:t>, que aclarará las limitaciones que todos enfrentamos en relación con la comunidad y las decisiones que tenemos que tomar para garantizar que estamos invirtiendo sabiamente en la comunidad.</a:t>
            </a:r>
          </a:p>
          <a:p>
            <a:endParaRPr lang="es-ES_tradnl" baseline="0" noProof="0" dirty="0" smtClean="0"/>
          </a:p>
          <a:p>
            <a:r>
              <a:rPr lang="es-ES_tradnl" baseline="0" noProof="0" dirty="0" smtClean="0"/>
              <a:t>Esta presentación ha sido creada por Michael Miller, colaborador de </a:t>
            </a:r>
            <a:r>
              <a:rPr lang="es-ES_tradnl" baseline="0" noProof="0" dirty="0" err="1" smtClean="0"/>
              <a:t>Six</a:t>
            </a:r>
            <a:r>
              <a:rPr lang="es-ES_tradnl" baseline="0" noProof="0" dirty="0" smtClean="0"/>
              <a:t> </a:t>
            </a:r>
            <a:r>
              <a:rPr lang="es-ES_tradnl" baseline="0" noProof="0" dirty="0" err="1" smtClean="0"/>
              <a:t>Seconds</a:t>
            </a:r>
            <a:r>
              <a:rPr lang="es-ES_tradnl" baseline="0" noProof="0" dirty="0" smtClean="0"/>
              <a:t>, la comunidad de EQ sin fines de lucro de la que soy parte: estamos trabajando para que mil millones de personas practiquen las habilidades de la inteligencia emocional, y actualmente estamos representados en 157 países. Si quieres saber más sobre eso, por favor solicítanos informaci</a:t>
            </a:r>
            <a:r>
              <a:rPr lang="es-ES_tradnl" baseline="0" noProof="0" dirty="0" smtClean="0"/>
              <a:t>ón.</a:t>
            </a:r>
            <a:endParaRPr lang="es-ES_tradnl" baseline="0" noProof="0" dirty="0" smtClean="0"/>
          </a:p>
          <a:p>
            <a:endParaRPr lang="es-ES_tradnl" b="1" baseline="0" noProof="0" dirty="0" smtClean="0"/>
          </a:p>
          <a:p>
            <a:r>
              <a:rPr lang="en-US" b="1" baseline="0" dirty="0" smtClean="0"/>
              <a:t>Six Seconds– </a:t>
            </a:r>
            <a:r>
              <a:rPr lang="en-US" b="1" baseline="0" dirty="0" smtClean="0"/>
              <a:t>The Emotional Intelligence Network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6CB-ABB9-294E-A3A6-83D2E9AB7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4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noProof="0" dirty="0" smtClean="0"/>
              <a:t>Activar</a:t>
            </a:r>
          </a:p>
          <a:p>
            <a:endParaRPr lang="es-ES_tradnl" b="1" noProof="0" dirty="0" smtClean="0"/>
          </a:p>
          <a:p>
            <a:r>
              <a:rPr lang="es-ES_tradnl" b="0" noProof="0" dirty="0" smtClean="0"/>
              <a:t>El antropólogo británico </a:t>
            </a:r>
            <a:r>
              <a:rPr lang="es-ES_tradnl" b="0" noProof="0" dirty="0" err="1" smtClean="0"/>
              <a:t>Robin</a:t>
            </a:r>
            <a:r>
              <a:rPr lang="es-ES_tradnl" b="0" noProof="0" dirty="0" smtClean="0"/>
              <a:t> </a:t>
            </a:r>
            <a:r>
              <a:rPr lang="es-ES_tradnl" b="0" noProof="0" dirty="0" err="1" smtClean="0"/>
              <a:t>Dunbar</a:t>
            </a:r>
            <a:r>
              <a:rPr lang="es-ES_tradnl" b="0" noProof="0" dirty="0" smtClean="0"/>
              <a:t> se hizo famoso por lo que se conoce como el número de </a:t>
            </a:r>
            <a:r>
              <a:rPr lang="es-ES_tradnl" b="0" noProof="0" dirty="0" err="1" smtClean="0"/>
              <a:t>Dunbar</a:t>
            </a:r>
            <a:r>
              <a:rPr lang="es-ES_tradnl" b="0" noProof="0" dirty="0" smtClean="0"/>
              <a:t>: la cantidad de relaciones significativas que los humanos pueden tener es de 150. Llegó a esta conclusión al estudiar la relación entre el tamaño del cerebro de los primates y los grupos sociales que formaban. Descubrió que cuanto mayor era el tamaño del cerebro, más grandes eran sus grupos sociales. Y cuando transfirió estos datos al cerebro humano, se le ocurrió el número 150, y la investigación posterior confirmó su hipótesis (o al menos descubrió que estaba cerca de ese número).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La investigación adicional se ha expandido sobre esta investigación original al observar la cercanía emocional entre las personas, y condujo a la idea conocida como capas de </a:t>
            </a:r>
            <a:r>
              <a:rPr lang="es-ES_tradnl" b="0" noProof="0" dirty="0" err="1" smtClean="0"/>
              <a:t>Dunbar</a:t>
            </a:r>
            <a:r>
              <a:rPr lang="es-ES_tradnl" b="0" noProof="0" dirty="0" smtClean="0"/>
              <a:t>: que el grupo de 150 de un individuo se subdivide en capas basadas en la cercanía. La mayoría de las personas tiene 5 personas en la capa más cercana, otras 10 en la capa siguiente, otras 35 en la capa siguiente y 100 adicionales en la capa final.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En lo que respecta a la charla TED de </a:t>
            </a:r>
            <a:r>
              <a:rPr lang="es-ES_tradnl" b="0" noProof="0" dirty="0" err="1" smtClean="0"/>
              <a:t>Susan</a:t>
            </a:r>
            <a:r>
              <a:rPr lang="es-ES_tradnl" b="0" noProof="0" dirty="0" smtClean="0"/>
              <a:t> </a:t>
            </a:r>
            <a:r>
              <a:rPr lang="es-ES_tradnl" b="0" noProof="0" dirty="0" err="1" smtClean="0"/>
              <a:t>Pinker</a:t>
            </a:r>
            <a:r>
              <a:rPr lang="es-ES_tradnl" b="0" noProof="0" dirty="0" smtClean="0"/>
              <a:t> que acabamos de ver, los primeros dos círculos se combinarían para formar las relaciones cercanas de una persona, esas personas en las que realmente se puede confiar, y los últimos dos círculos representarían la integración social de una persona, la fortaleza de aquellos Interacciones sociales secundarias como la persona que hace su café o que es parte de alguna actividad y conoce a las personas a través de eso.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Actividad: Imprima y distribuya esta diapositiva y solicite a los participantes que pongan los nombres o las iniciales de las personas que encajan en cada "zona"; luego, analicen: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Opcional: Pídales que dibujen los círculos ellos mismos, con QUIEN, </a:t>
            </a:r>
            <a:r>
              <a:rPr lang="es-ES_tradnl" b="0" noProof="0" dirty="0" err="1" smtClean="0"/>
              <a:t>DARy</a:t>
            </a:r>
            <a:r>
              <a:rPr lang="es-ES_tradnl" b="0" noProof="0" dirty="0" smtClean="0"/>
              <a:t> OBTENER al lado de cada círculo.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Luego, respondan</a:t>
            </a:r>
            <a:r>
              <a:rPr lang="es-ES_tradnl" b="0" baseline="0" noProof="0" dirty="0" smtClean="0"/>
              <a:t> a</a:t>
            </a:r>
            <a:r>
              <a:rPr lang="es-ES_tradnl" b="0" noProof="0" dirty="0" smtClean="0"/>
              <a:t> las siguientes preguntas: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¿Qué cosas OBTIENES de las relaciones en los círculos más pequeños? ¿Círculos más grandes?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¿Cuáles son algunas cosas que le das a las relaciones en los círculos más pequeños, círculos más grandes?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Opcional: una actividad de levantarse y moverse ... Párese aquí si es alguien que está dando mucho en el círculo grande y no pequeño, o viceversa. ¿Cuál es el efecto?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Nota: Discuta cómo los medios sociales pueden estar cambiando esta ecuación, que también es posible que simplemente dediquemos más tiempo a estas conexiones superficiales a expensas de nuestras conexiones más profundas. Esto podría, por supuesto, tener serias repercusiones.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Mirando la tabla de números de </a:t>
            </a:r>
            <a:r>
              <a:rPr lang="es-ES_tradnl" b="0" noProof="0" dirty="0" err="1" smtClean="0"/>
              <a:t>Dunbar</a:t>
            </a:r>
            <a:r>
              <a:rPr lang="es-ES_tradnl" b="0" noProof="0" dirty="0" smtClean="0"/>
              <a:t>, ¿hay algo que quieras cambiar? ¿Hay relaciones y conexiones que es importante para usted mantener? ¡Hagamos un plan de acción!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Entregue la impresión de la siguiente diapositiva.</a:t>
            </a:r>
          </a:p>
          <a:p>
            <a:endParaRPr lang="en-US" b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Provided </a:t>
            </a:r>
            <a:r>
              <a:rPr lang="en-US" b="1" baseline="0" dirty="0" smtClean="0"/>
              <a:t>by Six Seconds – The Emotional Intelligence Network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6CB-ABB9-294E-A3A6-83D2E9AB7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altLang="en-US" noProof="0" dirty="0" smtClean="0"/>
              <a:t>Plan de acción de capas de </a:t>
            </a:r>
            <a:r>
              <a:rPr lang="es-ES_tradnl" altLang="en-US" noProof="0" dirty="0" err="1" smtClean="0"/>
              <a:t>Dunbar</a:t>
            </a:r>
            <a:endParaRPr lang="es-ES_tradnl" altLang="en-US" noProof="0" dirty="0" smtClean="0"/>
          </a:p>
          <a:p>
            <a:endParaRPr lang="es-ES_tradnl" altLang="en-US" noProof="0" dirty="0" smtClean="0"/>
          </a:p>
          <a:p>
            <a:r>
              <a:rPr lang="es-ES_tradnl" altLang="en-US" noProof="0" dirty="0" smtClean="0"/>
              <a:t>Actividad:</a:t>
            </a:r>
          </a:p>
          <a:p>
            <a:endParaRPr lang="es-ES_tradnl" altLang="en-US" noProof="0" dirty="0" smtClean="0"/>
          </a:p>
          <a:p>
            <a:r>
              <a:rPr lang="es-ES_tradnl" altLang="en-US" noProof="0" dirty="0" smtClean="0"/>
              <a:t>Entregue esta hoja de trabajo que se encuentra en la </a:t>
            </a:r>
            <a:r>
              <a:rPr lang="es-ES_tradnl" altLang="en-US" noProof="0" dirty="0" err="1" smtClean="0"/>
              <a:t>bibliotecahttps</a:t>
            </a:r>
            <a:r>
              <a:rPr lang="es-ES_tradnl" altLang="en-US" noProof="0" dirty="0" smtClean="0"/>
              <a:t>://</a:t>
            </a:r>
            <a:r>
              <a:rPr lang="es-ES_tradnl" altLang="en-US" noProof="0" dirty="0" err="1" smtClean="0"/>
              <a:t>eq.org</a:t>
            </a:r>
            <a:r>
              <a:rPr lang="es-ES_tradnl" altLang="en-US" noProof="0" dirty="0" smtClean="0"/>
              <a:t>/plan-de-</a:t>
            </a:r>
            <a:r>
              <a:rPr lang="es-ES_tradnl" altLang="en-US" noProof="0" dirty="0" err="1" smtClean="0"/>
              <a:t>accion</a:t>
            </a:r>
            <a:r>
              <a:rPr lang="es-ES_tradnl" altLang="en-US" noProof="0" dirty="0" smtClean="0"/>
              <a:t>-capas-de-</a:t>
            </a:r>
            <a:r>
              <a:rPr lang="es-ES_tradnl" altLang="en-US" noProof="0" dirty="0" err="1" smtClean="0"/>
              <a:t>dunbar</a:t>
            </a:r>
            <a:r>
              <a:rPr lang="es-ES_tradnl" altLang="en-US" noProof="0" dirty="0" smtClean="0"/>
              <a:t>/</a:t>
            </a:r>
          </a:p>
          <a:p>
            <a:endParaRPr lang="es-ES_tradnl" altLang="en-US" noProof="0" dirty="0" smtClean="0"/>
          </a:p>
          <a:p>
            <a:r>
              <a:rPr lang="es-ES_tradnl" altLang="en-US" noProof="0" dirty="0" smtClean="0"/>
              <a:t>Luego revise cada sección, primero pensando en el primer círculo de la comunidad de las 5 personas más cercanas:</a:t>
            </a:r>
          </a:p>
          <a:p>
            <a:endParaRPr lang="es-ES_tradnl" altLang="en-US" noProof="0" dirty="0" smtClean="0"/>
          </a:p>
          <a:p>
            <a:r>
              <a:rPr lang="es-ES_tradnl" altLang="en-US" b="1" noProof="0" dirty="0" smtClean="0"/>
              <a:t>Construye tu círculo: </a:t>
            </a:r>
            <a:r>
              <a:rPr lang="es-ES_tradnl" altLang="en-US" noProof="0" dirty="0" smtClean="0"/>
              <a:t>¿Quién está adentro, o en quién te gustaría estar, este círculo?</a:t>
            </a:r>
          </a:p>
          <a:p>
            <a:r>
              <a:rPr lang="es-ES_tradnl" altLang="en-US" b="1" noProof="0" dirty="0" smtClean="0"/>
              <a:t>Lo que quieres: </a:t>
            </a:r>
            <a:r>
              <a:rPr lang="es-ES_tradnl" altLang="en-US" noProof="0" dirty="0" smtClean="0"/>
              <a:t>¿Qué te gustaría obtener de las relaciones en este círculo?</a:t>
            </a:r>
          </a:p>
          <a:p>
            <a:r>
              <a:rPr lang="es-ES_tradnl" altLang="en-US" b="1" noProof="0" dirty="0" smtClean="0"/>
              <a:t>Fortalecerlo: </a:t>
            </a:r>
            <a:r>
              <a:rPr lang="es-ES_tradnl" altLang="en-US" noProof="0" dirty="0" smtClean="0"/>
              <a:t>¿Qué podría dar a estas relaciones para que sean más fuertes?</a:t>
            </a:r>
          </a:p>
          <a:p>
            <a:endParaRPr lang="es-ES_tradnl" altLang="en-US" noProof="0" dirty="0" smtClean="0"/>
          </a:p>
          <a:p>
            <a:r>
              <a:rPr lang="es-ES_tradnl" altLang="en-US" noProof="0" dirty="0" smtClean="0"/>
              <a:t>Para la tarea, repita esta actividad con otro círculo, de 15, 50 o 150 personas.</a:t>
            </a:r>
            <a:endParaRPr lang="es-ES_tradnl" baseline="0" noProof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Provided </a:t>
            </a:r>
            <a:r>
              <a:rPr lang="en-US" b="1" baseline="0" dirty="0" smtClean="0"/>
              <a:t>by Six Seconds – The Emotional Intelligence Network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6CB-ABB9-294E-A3A6-83D2E9AB7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7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Reflexionar</a:t>
            </a:r>
            <a:endParaRPr lang="en-US" b="1" dirty="0" smtClean="0"/>
          </a:p>
          <a:p>
            <a:endParaRPr lang="en-US" b="1" dirty="0" smtClean="0"/>
          </a:p>
          <a:p>
            <a:r>
              <a:rPr lang="es-ES_tradnl" b="0" noProof="0" dirty="0" smtClean="0"/>
              <a:t>El </a:t>
            </a:r>
            <a:r>
              <a:rPr lang="es-ES_tradnl" b="0" noProof="0" dirty="0" err="1" smtClean="0"/>
              <a:t>Grant</a:t>
            </a:r>
            <a:r>
              <a:rPr lang="es-ES_tradnl" b="0" noProof="0" dirty="0" smtClean="0"/>
              <a:t> </a:t>
            </a:r>
            <a:r>
              <a:rPr lang="es-ES_tradnl" b="0" noProof="0" dirty="0" err="1" smtClean="0"/>
              <a:t>Study</a:t>
            </a:r>
            <a:r>
              <a:rPr lang="es-ES_tradnl" b="0" noProof="0" dirty="0" smtClean="0"/>
              <a:t> es una</a:t>
            </a:r>
            <a:r>
              <a:rPr lang="es-ES_tradnl" b="0" baseline="0" noProof="0" dirty="0" smtClean="0"/>
              <a:t> investigaci</a:t>
            </a:r>
            <a:r>
              <a:rPr lang="es-ES_tradnl" b="0" baseline="0" noProof="0" dirty="0" smtClean="0"/>
              <a:t>ón de</a:t>
            </a:r>
            <a:r>
              <a:rPr lang="es-ES_tradnl" b="0" noProof="0" dirty="0" smtClean="0"/>
              <a:t> la Universidad de Harvard que ha seguido a 268 hombres durante décadas y décadas, estudiando muchos aspectos diferentes de sus vidas. Es el tipo de estudio longitudinal que es excepcionalmente difícil de mantener con el tiempo, y es una joya en el mundo de las ciencias sociales. George </a:t>
            </a:r>
            <a:r>
              <a:rPr lang="es-ES_tradnl" b="0" noProof="0" dirty="0" err="1" smtClean="0"/>
              <a:t>Vaillant</a:t>
            </a:r>
            <a:r>
              <a:rPr lang="es-ES_tradnl" b="0" noProof="0" dirty="0" smtClean="0"/>
              <a:t>, el antiguo director del estudio, resumió los hallazgos de esta manera:</a:t>
            </a:r>
          </a:p>
          <a:p>
            <a:endParaRPr lang="es-ES_tradnl" b="0" noProof="0" dirty="0" smtClean="0"/>
          </a:p>
          <a:p>
            <a:r>
              <a:rPr lang="es-ES_tradnl" b="0" noProof="0" dirty="0" smtClean="0"/>
              <a:t>¿Sientes que estás priorizando tus relaciones correctamente? ¿Qué pasaría en su comunidad y en su vida si usted y otros hicieran de estas relaciones una prioridad más alta?</a:t>
            </a:r>
          </a:p>
          <a:p>
            <a:endParaRPr lang="es-ES_tradnl" b="0" baseline="0" noProof="0" dirty="0" smtClean="0"/>
          </a:p>
          <a:p>
            <a:endParaRPr lang="es-ES_tradnl" b="0" baseline="0" noProof="0" dirty="0" smtClean="0"/>
          </a:p>
          <a:p>
            <a:r>
              <a:rPr lang="en-US" b="1" baseline="0" dirty="0" smtClean="0"/>
              <a:t>Provided </a:t>
            </a:r>
            <a:r>
              <a:rPr lang="en-US" b="1" baseline="0" dirty="0" smtClean="0"/>
              <a:t>by Six </a:t>
            </a:r>
            <a:r>
              <a:rPr lang="en-US" b="1" baseline="0" dirty="0" smtClean="0"/>
              <a:t> Seconds </a:t>
            </a:r>
            <a:r>
              <a:rPr lang="en-US" b="1" baseline="0" dirty="0" smtClean="0"/>
              <a:t>– The Emotional Intelligence Network</a:t>
            </a:r>
            <a:endParaRPr lang="en-US" b="1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6CB-ABB9-294E-A3A6-83D2E9AB7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6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5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7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9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2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BD89-C83C-1640-9288-F0A880D90E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C73-10DD-874E-8BB8-F8BDAB3F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6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17 at 1.52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" y="0"/>
            <a:ext cx="9122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2"/>
            <a:ext cx="9144000" cy="681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6745</TotalTime>
  <Words>1005</Words>
  <Application>Microsoft Macintosh PowerPoint</Application>
  <PresentationFormat>On-screen Show (4:3)</PresentationFormat>
  <Paragraphs>67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Six Seconds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Miller</dc:creator>
  <cp:lastModifiedBy>Fiorella Velarde</cp:lastModifiedBy>
  <cp:revision>31</cp:revision>
  <dcterms:created xsi:type="dcterms:W3CDTF">2018-04-17T20:51:48Z</dcterms:created>
  <dcterms:modified xsi:type="dcterms:W3CDTF">2018-05-16T19:02:52Z</dcterms:modified>
</cp:coreProperties>
</file>